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70" r:id="rId5"/>
    <p:sldId id="266" r:id="rId6"/>
    <p:sldId id="267" r:id="rId7"/>
    <p:sldId id="271" r:id="rId8"/>
    <p:sldId id="263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30"/>
    <a:srgbClr val="FFFF00"/>
    <a:srgbClr val="D5E6FF"/>
    <a:srgbClr val="0052CC"/>
    <a:srgbClr val="B9D5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83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A1EB6-9467-47B4-8053-295113AC61FC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A9703-B274-4982-B6B7-20413D37B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39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A9703-B274-4982-B6B7-20413D37B5D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9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A9703-B274-4982-B6B7-20413D37B5D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020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A9703-B274-4982-B6B7-20413D37B5D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085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DEB3-31B7-4018-94F7-A99F3C5F1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122C1-34C2-4B55-9461-A7D22F504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B932-9B16-497C-A082-B0966EB3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333F-D782-4AD3-8010-FF2B3E55175D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BC25-F913-4B1D-8FB3-CB2C7A4E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05581-4B70-4CE2-AAAA-680AAFCE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9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4FF-BBFB-4681-99B5-F53600A9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00D48-B26B-40D7-BE4E-D09604859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9F18D-0BB2-4A62-9635-6DA7D8D8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B13C9-B983-4AA1-8DCA-F7C042C4647B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8275C-CBF6-4A85-9119-53022C2E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753C-402D-4C02-A317-EDE679A5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484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30351-B8D4-4347-BEFD-B1FB241D0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7D71-3FD0-4BC1-89EB-C19488CEE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ED10A-7556-42BE-A813-5B3F1690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63D3-F1B2-4241-89E2-EB08F2982B78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D5FE0-54F6-4216-9684-5CB8EFBD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47D1-F363-4E01-A656-40ABED68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58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AB72-EBFF-447F-B144-A97EF115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14D61-8AE8-4119-9FD3-1DA293E6F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23969-34A1-4F79-9127-AA7D3888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8C94-301D-4D06-9570-1C5B049CDDC7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F1DA8-1978-479E-A960-E091F3D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9168-1B08-47A8-9F3B-7920A640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868" y="6381569"/>
            <a:ext cx="2743200" cy="365125"/>
          </a:xfrm>
        </p:spPr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032A1F-6421-4335-BFFC-69E8FAA06C18}"/>
              </a:ext>
            </a:extLst>
          </p:cNvPr>
          <p:cNvCxnSpPr/>
          <p:nvPr userDrawn="1"/>
        </p:nvCxnSpPr>
        <p:spPr>
          <a:xfrm>
            <a:off x="979069" y="966651"/>
            <a:ext cx="778598" cy="0"/>
          </a:xfrm>
          <a:prstGeom prst="line">
            <a:avLst/>
          </a:prstGeom>
          <a:ln w="38100">
            <a:solidFill>
              <a:srgbClr val="FF5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272AD-B22E-460A-9907-901C88CE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AC3E-0945-4DEA-9C73-AD05D822A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E8A9-AF31-4EC9-AAB6-9984A7E3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D569-5E3B-4FF0-A380-8BF2523EC175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259D-6067-4215-87F1-9B739EA5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1982-0490-44A2-A19B-9FCAA61A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384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E0D1-02BE-4B43-935D-208184A4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294D4-4D38-44A2-864C-761DFD35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11B97-7B1E-4662-9BBE-E3899C8BE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902F7-8F35-4727-A729-327ECB5F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15A-8BB2-450B-8F14-E2C1E9D4E26E}" type="datetime1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591B-C3B9-45FE-93DC-A450D9B9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73526-1D9D-4058-AB1C-C8A1CFF5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77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091E-B43B-4A7D-92EB-CCBF07CD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A58BF-B0DF-4836-86F2-155E5F4D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81659-92EF-4716-B590-DA54D7C9D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D54D0-50E4-4383-9222-A7814F2BA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F93F6-84E4-4D3C-B21F-1B3639993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5AF3-A445-41FB-8F99-4BA332DF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D2B8-7F77-451F-96DD-A78EACED3CB9}" type="datetime1">
              <a:rPr lang="en-AU" smtClean="0"/>
              <a:t>22/04/2021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6D8E6-BD66-4390-B670-32D14B70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8574C-6F1B-4F87-9774-AC7A5FB1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76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6AC8-FB36-4992-BD49-548A19F0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9BFE-0593-43DB-BEB9-E106FFA7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F450-9702-4F39-95C9-78F182F0B0F9}" type="datetime1">
              <a:rPr lang="en-AU" smtClean="0"/>
              <a:t>22/04/2021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D2B9-5BF5-41AD-A3C5-5FF90263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3B84B-2F43-44DF-A655-A928F767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2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BBE-9AAA-4B20-9BAE-E7B30AD9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3C14-7B11-4AEC-A303-0A34A8584D07}" type="datetime1">
              <a:rPr lang="en-AU" smtClean="0"/>
              <a:t>22/04/2021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7779A-85E6-4272-98EA-2ADB4B0E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4CD1B-891A-4893-AFC9-1ABDF019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46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9250-C259-4922-A3DF-F4D572E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00F48-032C-4706-AFCD-997D7C71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24A7B-8A68-412B-A4AF-C32EF680A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17777-D0E0-4C76-93BA-9CD6655C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910F-DB09-4CE9-9236-369CD3164D40}" type="datetime1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CAC30-2E36-490B-8BF6-9103C5CF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A098-9651-4CDF-8FB5-1A911608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3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A545-6927-44FE-A51A-76C20002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7DFC48-1163-4A78-9E5C-1D38545EF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A513-BC01-42F9-99D0-1D9DAF609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FC6C4-6017-4F58-BF3C-D282EDF3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5742-D500-4A3A-9974-525B88A10567}" type="datetime1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A4C66-4F45-4B1E-B10B-81C2429C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F3064-B572-4123-8B88-D9AC944E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06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E140D-61E7-44D9-8BAC-AA53A17E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49E01-8A52-4692-911B-44ED45C66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B453-EDE0-437C-B321-1B400A36C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4A9F22-6B3A-46F7-9750-2C317029CB65}" type="datetime1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33C0B-D2D2-499A-AF7C-08684289E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94D0F-7329-494A-96A5-BB1951403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650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alking in a store&#10;&#10;Description automatically generated with medium confidence">
            <a:extLst>
              <a:ext uri="{FF2B5EF4-FFF2-40B4-BE49-F238E27FC236}">
                <a16:creationId xmlns:a16="http://schemas.microsoft.com/office/drawing/2014/main" id="{686E6A4C-C994-46CF-B66C-C8888F68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CA7362-0702-4C1B-BF67-1459B90FBA83}"/>
              </a:ext>
            </a:extLst>
          </p:cNvPr>
          <p:cNvSpPr/>
          <p:nvPr/>
        </p:nvSpPr>
        <p:spPr>
          <a:xfrm>
            <a:off x="0" y="4221804"/>
            <a:ext cx="12192000" cy="2636196"/>
          </a:xfrm>
          <a:prstGeom prst="rect">
            <a:avLst/>
          </a:prstGeom>
          <a:solidFill>
            <a:srgbClr val="0052CC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B117F-6F59-4040-80D9-72301774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960" y="4552937"/>
            <a:ext cx="9144000" cy="1311663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Quantium x Forage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Project</a:t>
            </a:r>
            <a:endParaRPr lang="en-A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1A879-D314-41D4-BCCC-D154AF4BC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960" y="6076251"/>
            <a:ext cx="2668622" cy="5700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Vincent Chen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13AA-4F8A-4D28-8862-2A0C93596ED4}"/>
              </a:ext>
            </a:extLst>
          </p:cNvPr>
          <p:cNvSpPr/>
          <p:nvPr/>
        </p:nvSpPr>
        <p:spPr>
          <a:xfrm>
            <a:off x="669586" y="5841740"/>
            <a:ext cx="1225685" cy="45719"/>
          </a:xfrm>
          <a:prstGeom prst="rect">
            <a:avLst/>
          </a:prstGeom>
          <a:solidFill>
            <a:srgbClr val="FF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723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CDB39F-38EA-49ED-A323-C309A572E81B}"/>
              </a:ext>
            </a:extLst>
          </p:cNvPr>
          <p:cNvCxnSpPr>
            <a:cxnSpLocks/>
          </p:cNvCxnSpPr>
          <p:nvPr/>
        </p:nvCxnSpPr>
        <p:spPr>
          <a:xfrm>
            <a:off x="7448284" y="1029238"/>
            <a:ext cx="0" cy="40877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DAF394-3C01-450A-AC2A-857C9DCE4C83}"/>
              </a:ext>
            </a:extLst>
          </p:cNvPr>
          <p:cNvGrpSpPr/>
          <p:nvPr/>
        </p:nvGrpSpPr>
        <p:grpSpPr>
          <a:xfrm>
            <a:off x="7057690" y="1029238"/>
            <a:ext cx="4631512" cy="4478347"/>
            <a:chOff x="6793116" y="782002"/>
            <a:chExt cx="4631512" cy="44783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8F1AC9-01FD-47BC-B82C-B710F2057AF2}"/>
                </a:ext>
              </a:extLst>
            </p:cNvPr>
            <p:cNvGrpSpPr/>
            <p:nvPr/>
          </p:nvGrpSpPr>
          <p:grpSpPr>
            <a:xfrm>
              <a:off x="6793116" y="782002"/>
              <a:ext cx="782680" cy="4478347"/>
              <a:chOff x="8441541" y="648271"/>
              <a:chExt cx="782680" cy="4478347"/>
            </a:xfrm>
            <a:solidFill>
              <a:srgbClr val="0052CC"/>
            </a:soli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E146555-B870-4347-ADEE-A5725C9C8C34}"/>
                  </a:ext>
                </a:extLst>
              </p:cNvPr>
              <p:cNvSpPr/>
              <p:nvPr/>
            </p:nvSpPr>
            <p:spPr>
              <a:xfrm>
                <a:off x="8443038" y="1572562"/>
                <a:ext cx="781183" cy="78118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A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19F9B-1906-441B-8543-F2A933969539}"/>
                  </a:ext>
                </a:extLst>
              </p:cNvPr>
              <p:cNvSpPr/>
              <p:nvPr/>
            </p:nvSpPr>
            <p:spPr>
              <a:xfrm>
                <a:off x="8441543" y="2496853"/>
                <a:ext cx="781183" cy="78118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A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1617E9A-678F-4692-BEEC-3315325C869D}"/>
                  </a:ext>
                </a:extLst>
              </p:cNvPr>
              <p:cNvSpPr/>
              <p:nvPr/>
            </p:nvSpPr>
            <p:spPr>
              <a:xfrm>
                <a:off x="8441541" y="3421144"/>
                <a:ext cx="781183" cy="78118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en-A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F45947-0433-470C-B8CB-B369A1714BA1}"/>
                  </a:ext>
                </a:extLst>
              </p:cNvPr>
              <p:cNvSpPr/>
              <p:nvPr/>
            </p:nvSpPr>
            <p:spPr>
              <a:xfrm>
                <a:off x="8441541" y="4345435"/>
                <a:ext cx="781183" cy="78118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A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C2079A4-A56F-412A-AEC7-199795085E63}"/>
                  </a:ext>
                </a:extLst>
              </p:cNvPr>
              <p:cNvSpPr/>
              <p:nvPr/>
            </p:nvSpPr>
            <p:spPr>
              <a:xfrm>
                <a:off x="8441542" y="648271"/>
                <a:ext cx="781183" cy="78118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A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87FD92-7409-438E-8AD1-F44B7EFBB10C}"/>
                </a:ext>
              </a:extLst>
            </p:cNvPr>
            <p:cNvSpPr txBox="1"/>
            <p:nvPr/>
          </p:nvSpPr>
          <p:spPr>
            <a:xfrm>
              <a:off x="7610215" y="983325"/>
              <a:ext cx="381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Project Summary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DE15A2-D162-4F22-A793-A2AD3DB26ACC}"/>
                </a:ext>
              </a:extLst>
            </p:cNvPr>
            <p:cNvSpPr txBox="1"/>
            <p:nvPr/>
          </p:nvSpPr>
          <p:spPr>
            <a:xfrm>
              <a:off x="7610215" y="1916820"/>
              <a:ext cx="3298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 Cleaning &amp; Checks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904A70-01FF-481D-8176-28AE4A3B8A88}"/>
                </a:ext>
              </a:extLst>
            </p:cNvPr>
            <p:cNvSpPr txBox="1"/>
            <p:nvPr/>
          </p:nvSpPr>
          <p:spPr>
            <a:xfrm>
              <a:off x="7610215" y="2836509"/>
              <a:ext cx="344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Dashboard &amp; Insights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810D8A-C791-43B6-9215-B045DA1A16DF}"/>
                </a:ext>
              </a:extLst>
            </p:cNvPr>
            <p:cNvSpPr txBox="1"/>
            <p:nvPr/>
          </p:nvSpPr>
          <p:spPr>
            <a:xfrm>
              <a:off x="7610215" y="3756198"/>
              <a:ext cx="2981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Impact &amp; Recommendation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3D856-C1F0-4DA8-93E2-3DEFE69837C1}"/>
                </a:ext>
              </a:extLst>
            </p:cNvPr>
            <p:cNvSpPr txBox="1"/>
            <p:nvPr/>
          </p:nvSpPr>
          <p:spPr>
            <a:xfrm>
              <a:off x="7610215" y="4689693"/>
              <a:ext cx="2290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Improvements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B6D75-461D-44A4-AF75-76C2C2C255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9E33E5-E73B-43F6-9113-C6B8CD9DB235}"/>
              </a:ext>
            </a:extLst>
          </p:cNvPr>
          <p:cNvCxnSpPr/>
          <p:nvPr/>
        </p:nvCxnSpPr>
        <p:spPr>
          <a:xfrm>
            <a:off x="2154726" y="3801781"/>
            <a:ext cx="778598" cy="0"/>
          </a:xfrm>
          <a:prstGeom prst="line">
            <a:avLst/>
          </a:prstGeom>
          <a:ln w="38100">
            <a:solidFill>
              <a:srgbClr val="FF5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61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8F5FC1-B2AB-4F87-8C95-97FF8A7D5AB7}"/>
              </a:ext>
            </a:extLst>
          </p:cNvPr>
          <p:cNvSpPr/>
          <p:nvPr/>
        </p:nvSpPr>
        <p:spPr>
          <a:xfrm>
            <a:off x="838199" y="4754463"/>
            <a:ext cx="10791940" cy="1738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EF6B7-6D29-445D-A39F-C8219A99DB8D}"/>
              </a:ext>
            </a:extLst>
          </p:cNvPr>
          <p:cNvSpPr/>
          <p:nvPr/>
        </p:nvSpPr>
        <p:spPr>
          <a:xfrm>
            <a:off x="838199" y="1529768"/>
            <a:ext cx="10791940" cy="941928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0747-ECCF-4459-AD17-0D00283C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07" y="1731710"/>
            <a:ext cx="10515599" cy="6228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</a:rPr>
              <a:t>As part of the retail analytics team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working for the Category Manager for chips, analyse the data and provide insights into </a:t>
            </a:r>
            <a:r>
              <a:rPr lang="en-US" sz="1600" b="1" dirty="0">
                <a:solidFill>
                  <a:schemeClr val="bg1"/>
                </a:solidFill>
              </a:rPr>
              <a:t>customer segments </a:t>
            </a:r>
            <a:r>
              <a:rPr lang="en-US" sz="1600" dirty="0">
                <a:solidFill>
                  <a:schemeClr val="bg1"/>
                </a:solidFill>
              </a:rPr>
              <a:t>as well as </a:t>
            </a:r>
            <a:r>
              <a:rPr lang="en-US" sz="1600" b="1" dirty="0">
                <a:solidFill>
                  <a:schemeClr val="bg1"/>
                </a:solidFill>
              </a:rPr>
              <a:t>recommendations </a:t>
            </a:r>
            <a:r>
              <a:rPr lang="en-US" sz="1600" dirty="0">
                <a:solidFill>
                  <a:schemeClr val="bg1"/>
                </a:solidFill>
              </a:rPr>
              <a:t>going forward.</a:t>
            </a: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75382-7A0A-4D03-9C7E-14E043A2A7E3}"/>
              </a:ext>
            </a:extLst>
          </p:cNvPr>
          <p:cNvSpPr txBox="1"/>
          <p:nvPr/>
        </p:nvSpPr>
        <p:spPr>
          <a:xfrm>
            <a:off x="838198" y="1101966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8C0B2-8332-46F0-B012-D0EE9A54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C8628-1559-4564-9C3C-10BD28A80E80}"/>
              </a:ext>
            </a:extLst>
          </p:cNvPr>
          <p:cNvSpPr txBox="1"/>
          <p:nvPr/>
        </p:nvSpPr>
        <p:spPr>
          <a:xfrm>
            <a:off x="838199" y="4385131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2C792-319D-41D2-8B85-4FF1FD0F19B1}"/>
              </a:ext>
            </a:extLst>
          </p:cNvPr>
          <p:cNvSpPr txBox="1"/>
          <p:nvPr/>
        </p:nvSpPr>
        <p:spPr>
          <a:xfrm>
            <a:off x="795148" y="5846339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data into SQL to replicate industry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2366C-818D-4DD8-A6E5-04AA8C1867B1}"/>
              </a:ext>
            </a:extLst>
          </p:cNvPr>
          <p:cNvSpPr txBox="1"/>
          <p:nvPr/>
        </p:nvSpPr>
        <p:spPr>
          <a:xfrm>
            <a:off x="3348557" y="5843119"/>
            <a:ext cx="293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Clean and Transform data using Python &amp; Jupyter Notebook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1542A-FC5F-4FEC-AABA-A19C542AEA1C}"/>
              </a:ext>
            </a:extLst>
          </p:cNvPr>
          <p:cNvSpPr txBox="1"/>
          <p:nvPr/>
        </p:nvSpPr>
        <p:spPr>
          <a:xfrm>
            <a:off x="6666848" y="5843119"/>
            <a:ext cx="25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 dashboard using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perform analysis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33D7A-28C3-425C-96FD-7906D50A179E}"/>
              </a:ext>
            </a:extLst>
          </p:cNvPr>
          <p:cNvSpPr txBox="1"/>
          <p:nvPr/>
        </p:nvSpPr>
        <p:spPr>
          <a:xfrm>
            <a:off x="9577066" y="5843119"/>
            <a:ext cx="2053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Provide insights and recommendations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21511-4DBE-4785-81B3-FAAD8451E87B}"/>
              </a:ext>
            </a:extLst>
          </p:cNvPr>
          <p:cNvSpPr txBox="1"/>
          <p:nvPr/>
        </p:nvSpPr>
        <p:spPr>
          <a:xfrm>
            <a:off x="838199" y="2590387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D74A9B4-186B-4220-8DDB-5135F9A09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90573"/>
              </p:ext>
            </p:extLst>
          </p:nvPr>
        </p:nvGraphicFramePr>
        <p:xfrm>
          <a:off x="838199" y="3012275"/>
          <a:ext cx="10791940" cy="105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5660">
                  <a:extLst>
                    <a:ext uri="{9D8B030D-6E8A-4147-A177-3AD203B41FA5}">
                      <a16:colId xmlns:a16="http://schemas.microsoft.com/office/drawing/2014/main" val="1452291215"/>
                    </a:ext>
                  </a:extLst>
                </a:gridCol>
                <a:gridCol w="1548412">
                  <a:extLst>
                    <a:ext uri="{9D8B030D-6E8A-4147-A177-3AD203B41FA5}">
                      <a16:colId xmlns:a16="http://schemas.microsoft.com/office/drawing/2014/main" val="1927006168"/>
                    </a:ext>
                  </a:extLst>
                </a:gridCol>
                <a:gridCol w="7067868">
                  <a:extLst>
                    <a:ext uri="{9D8B030D-6E8A-4147-A177-3AD203B41FA5}">
                      <a16:colId xmlns:a16="http://schemas.microsoft.com/office/drawing/2014/main" val="4231684845"/>
                    </a:ext>
                  </a:extLst>
                </a:gridCol>
              </a:tblGrid>
              <a:tr h="22996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3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QVI_transaction_data.csv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data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index, date, store number, loyalty card number, transaction id, product number, product name, product quantity, total sales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2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QVI_purchase_behaviour.csv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data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loyalty card number, life stage, customer type 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59423"/>
                  </a:ext>
                </a:extLst>
              </a:tr>
            </a:tbl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E1A72B3D-3262-4954-B06F-93CD2039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721" y="4998383"/>
            <a:ext cx="712641" cy="712641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2D903A9-02EC-411F-A6DF-A05EB60EDF35}"/>
              </a:ext>
            </a:extLst>
          </p:cNvPr>
          <p:cNvSpPr/>
          <p:nvPr/>
        </p:nvSpPr>
        <p:spPr>
          <a:xfrm rot="10800000">
            <a:off x="5679591" y="4272946"/>
            <a:ext cx="1206230" cy="240687"/>
          </a:xfrm>
          <a:prstGeom prst="triangle">
            <a:avLst/>
          </a:prstGeom>
          <a:solidFill>
            <a:srgbClr val="FF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AEFCDA6-0022-4239-8181-ADAD6D0D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9310" y="4998382"/>
            <a:ext cx="712641" cy="7126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173842B-0D68-4D16-B13B-8BC45A8EB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3027" y="4998382"/>
            <a:ext cx="712641" cy="71264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D637B64-DE83-4E38-8EF2-524836DDF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7281" y="4998382"/>
            <a:ext cx="712641" cy="7126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83E98-A836-40F6-A861-4B049DE7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80" y="6373579"/>
            <a:ext cx="2743200" cy="365125"/>
          </a:xfrm>
        </p:spPr>
        <p:txBody>
          <a:bodyPr/>
          <a:lstStyle/>
          <a:p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1773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24FA-E22F-48EF-9B89-77C3D6F7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Checks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4D6C9-D6BC-4CF1-A9B1-865A623912B8}"/>
              </a:ext>
            </a:extLst>
          </p:cNvPr>
          <p:cNvSpPr txBox="1"/>
          <p:nvPr/>
        </p:nvSpPr>
        <p:spPr>
          <a:xfrm>
            <a:off x="731516" y="1129731"/>
            <a:ext cx="400110" cy="5189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ETL Process</a:t>
            </a:r>
            <a:endParaRPr lang="en-A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8" descr="No description available.">
            <a:extLst>
              <a:ext uri="{FF2B5EF4-FFF2-40B4-BE49-F238E27FC236}">
                <a16:creationId xmlns:a16="http://schemas.microsoft.com/office/drawing/2014/main" id="{3956E634-7313-45DB-9588-E68EA623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3" y="1776087"/>
            <a:ext cx="2603540" cy="26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No description available.">
            <a:extLst>
              <a:ext uri="{FF2B5EF4-FFF2-40B4-BE49-F238E27FC236}">
                <a16:creationId xmlns:a16="http://schemas.microsoft.com/office/drawing/2014/main" id="{71272D28-07A5-402C-B8F2-323FD7F7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3" y="4548909"/>
            <a:ext cx="2603540" cy="1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D83844-B027-4A78-974F-B3DFCB9EE379}"/>
              </a:ext>
            </a:extLst>
          </p:cNvPr>
          <p:cNvSpPr txBox="1"/>
          <p:nvPr/>
        </p:nvSpPr>
        <p:spPr>
          <a:xfrm>
            <a:off x="4633289" y="1762166"/>
            <a:ext cx="390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Observations and Cleaning</a:t>
            </a:r>
            <a:endParaRPr lang="en-A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D2AA43-A5D8-4746-9A9A-27B4E0921E1E}"/>
              </a:ext>
            </a:extLst>
          </p:cNvPr>
          <p:cNvSpPr txBox="1"/>
          <p:nvPr/>
        </p:nvSpPr>
        <p:spPr>
          <a:xfrm>
            <a:off x="4633289" y="2069943"/>
            <a:ext cx="6321355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Purchase data had 72000 rows and Transaction data had 260,000 rows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Ran shape, describe, value counts on key fields such as customer type and life stage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Created ‘Brand’ feature – cleaned product name field using regex and extracted brand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Converted Excel dates to datetime format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nulls present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Outliers – 200 chips purchased in one transaction, products which were ‘Salsa’ 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D142D059-08EA-4740-8240-F14D3139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25" y="3683140"/>
            <a:ext cx="5666365" cy="5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2CD1FA-9840-4C32-AD6D-C089E76A3C09}"/>
              </a:ext>
            </a:extLst>
          </p:cNvPr>
          <p:cNvSpPr/>
          <p:nvPr/>
        </p:nvSpPr>
        <p:spPr>
          <a:xfrm>
            <a:off x="8627744" y="3683140"/>
            <a:ext cx="418289" cy="55925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8" name="Picture 6" descr="No description available.">
            <a:extLst>
              <a:ext uri="{FF2B5EF4-FFF2-40B4-BE49-F238E27FC236}">
                <a16:creationId xmlns:a16="http://schemas.microsoft.com/office/drawing/2014/main" id="{E3AC0DC3-B1BB-4F6A-BE59-E0AB07D8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89" y="4420009"/>
            <a:ext cx="6321355" cy="19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28AC9C-DA07-4E5B-8A0A-9F0267C058C9}"/>
              </a:ext>
            </a:extLst>
          </p:cNvPr>
          <p:cNvSpPr/>
          <p:nvPr/>
        </p:nvSpPr>
        <p:spPr>
          <a:xfrm>
            <a:off x="9443793" y="6114092"/>
            <a:ext cx="693727" cy="24112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ABF705-1E7C-4DF5-9C4D-A6D53DF65D6E}"/>
              </a:ext>
            </a:extLst>
          </p:cNvPr>
          <p:cNvSpPr/>
          <p:nvPr/>
        </p:nvSpPr>
        <p:spPr>
          <a:xfrm>
            <a:off x="5782950" y="4452227"/>
            <a:ext cx="693727" cy="18337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C30914-871C-42FB-8DDC-7F240BAD3314}"/>
              </a:ext>
            </a:extLst>
          </p:cNvPr>
          <p:cNvSpPr/>
          <p:nvPr/>
        </p:nvSpPr>
        <p:spPr>
          <a:xfrm>
            <a:off x="1354693" y="1132714"/>
            <a:ext cx="1370210" cy="5192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CSV Files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713A4B-3D55-41A3-B48F-F081531BC572}"/>
              </a:ext>
            </a:extLst>
          </p:cNvPr>
          <p:cNvSpPr/>
          <p:nvPr/>
        </p:nvSpPr>
        <p:spPr>
          <a:xfrm>
            <a:off x="3466307" y="1129732"/>
            <a:ext cx="1370210" cy="5192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3E588C-904E-4CFB-A253-2A7CC95A7012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2724903" y="1389332"/>
            <a:ext cx="741404" cy="2982"/>
          </a:xfrm>
          <a:prstGeom prst="straightConnector1">
            <a:avLst/>
          </a:prstGeom>
          <a:ln>
            <a:solidFill>
              <a:srgbClr val="FF56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15F05-CF14-43A6-8CBD-B52FF17EFB18}"/>
              </a:ext>
            </a:extLst>
          </p:cNvPr>
          <p:cNvSpPr/>
          <p:nvPr/>
        </p:nvSpPr>
        <p:spPr>
          <a:xfrm>
            <a:off x="5577922" y="1132714"/>
            <a:ext cx="1370210" cy="5192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Connect to Python through pyscopg2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0E2CFF-672C-4D72-8587-954584F4F8C9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4836517" y="1389332"/>
            <a:ext cx="741405" cy="2982"/>
          </a:xfrm>
          <a:prstGeom prst="straightConnector1">
            <a:avLst/>
          </a:prstGeom>
          <a:ln>
            <a:solidFill>
              <a:srgbClr val="FF56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565D4BF-349D-4469-AED6-8180B41FEFCA}"/>
              </a:ext>
            </a:extLst>
          </p:cNvPr>
          <p:cNvSpPr/>
          <p:nvPr/>
        </p:nvSpPr>
        <p:spPr>
          <a:xfrm>
            <a:off x="7571308" y="1129732"/>
            <a:ext cx="1370210" cy="5192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FE8069-E9F4-4989-8084-C26BBBE20534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6948132" y="1389332"/>
            <a:ext cx="623176" cy="2982"/>
          </a:xfrm>
          <a:prstGeom prst="straightConnector1">
            <a:avLst/>
          </a:prstGeom>
          <a:ln>
            <a:solidFill>
              <a:srgbClr val="FF56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132550C-4775-4B6E-86B1-F98575394B99}"/>
              </a:ext>
            </a:extLst>
          </p:cNvPr>
          <p:cNvSpPr/>
          <p:nvPr/>
        </p:nvSpPr>
        <p:spPr>
          <a:xfrm>
            <a:off x="9564694" y="1129732"/>
            <a:ext cx="1370210" cy="5192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Output to dashboard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4B9736-F4FE-4D58-8E71-77FACFE30392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8941518" y="1389332"/>
            <a:ext cx="623176" cy="0"/>
          </a:xfrm>
          <a:prstGeom prst="straightConnector1">
            <a:avLst/>
          </a:prstGeom>
          <a:ln>
            <a:solidFill>
              <a:srgbClr val="FF56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E0279-A826-4789-BC8F-7147CE57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632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06F96-F2E6-46FA-9776-B7FF5BC442C8}"/>
              </a:ext>
            </a:extLst>
          </p:cNvPr>
          <p:cNvSpPr/>
          <p:nvPr/>
        </p:nvSpPr>
        <p:spPr>
          <a:xfrm>
            <a:off x="10972800" y="0"/>
            <a:ext cx="1219200" cy="68580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4B402-3D1A-48D3-BE51-362C6ACB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&amp; Insights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7C843-5B4C-4CF7-9D69-8D288162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7754"/>
            <a:ext cx="6703979" cy="1451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797CB-3BF3-43F1-A6AC-D57FCA4FA5FA}"/>
              </a:ext>
            </a:extLst>
          </p:cNvPr>
          <p:cNvSpPr txBox="1"/>
          <p:nvPr/>
        </p:nvSpPr>
        <p:spPr>
          <a:xfrm>
            <a:off x="7811312" y="1187754"/>
            <a:ext cx="295720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Sharp drop and then increase in revenue in Dec – Mar period and then a sharp upturn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Majority of sales due to older singles/couples, older families and retirees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Kettle is by far the most purchased brand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 base is somewhat evenly split with Premium being the lowest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Prices paid by customer is generally quite even except for a few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DCC04-2B27-4488-8937-83951D0A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>
                <a:solidFill>
                  <a:schemeClr val="bg1"/>
                </a:solidFill>
              </a:rPr>
              <a:t>5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22DC4-29C3-4869-9EFA-80A3A0BF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67411"/>
            <a:ext cx="6703980" cy="3796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F8025-5841-48CD-B221-252CC3FE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67411"/>
            <a:ext cx="6703979" cy="3780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16FEED-659B-445C-A601-9D86A6845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44" y="2767411"/>
            <a:ext cx="6702835" cy="37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6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606B11-F7B0-4539-A9BC-1B10B4F3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7" y="1039184"/>
            <a:ext cx="5585300" cy="3132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27EC2-C6D1-437A-B6A1-600A1D59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&amp; Insights: Deep Dive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E8721-A290-4B97-9B8E-A07B567FA92A}"/>
              </a:ext>
            </a:extLst>
          </p:cNvPr>
          <p:cNvSpPr txBox="1"/>
          <p:nvPr/>
        </p:nvSpPr>
        <p:spPr>
          <a:xfrm>
            <a:off x="6866107" y="966651"/>
            <a:ext cx="376784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Deep Dive Insights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Mainstream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midage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singles/couples pay a higher unit price for chips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T-test resulted in a p-value = 1.96e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-63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 0.05, meaning that the unit price paid for mainstream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midage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singles/couples is significantly higher than that of budget and premium mainstream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midage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singles/couples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Kettle remains the most purchased brand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 of mainstream customers is equal to the sum of the other two types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Sharper drop in revenue from Dec-Jan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Increase during Mar-May while general population seemed to decrease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17% more likely than other segments to purchase Cobs chips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Most likely to buy 330g size chips (270g is only offered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Twisties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0AF44CA-2312-40E9-B9E7-4F957733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5"/>
          <a:stretch/>
        </p:blipFill>
        <p:spPr bwMode="auto">
          <a:xfrm>
            <a:off x="556098" y="4560507"/>
            <a:ext cx="3033409" cy="20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ADCAC-C39F-4C12-85B4-229F5421719D}"/>
              </a:ext>
            </a:extLst>
          </p:cNvPr>
          <p:cNvSpPr txBox="1"/>
          <p:nvPr/>
        </p:nvSpPr>
        <p:spPr>
          <a:xfrm>
            <a:off x="556098" y="4244525"/>
            <a:ext cx="2694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Brand Affinity Table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C7E336-63A0-4384-A819-74ECD7C19C6B}"/>
              </a:ext>
            </a:extLst>
          </p:cNvPr>
          <p:cNvSpPr txBox="1"/>
          <p:nvPr/>
        </p:nvSpPr>
        <p:spPr>
          <a:xfrm>
            <a:off x="3589507" y="4244525"/>
            <a:ext cx="2694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Packet Size Affinity Table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24F1C044-4214-4C4F-B893-934E3FA8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4"/>
          <a:stretch/>
        </p:blipFill>
        <p:spPr bwMode="auto">
          <a:xfrm>
            <a:off x="3589507" y="4503012"/>
            <a:ext cx="2937753" cy="21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B23D71-D4DB-4374-BE6F-A2896C24E264}"/>
              </a:ext>
            </a:extLst>
          </p:cNvPr>
          <p:cNvSpPr/>
          <p:nvPr/>
        </p:nvSpPr>
        <p:spPr>
          <a:xfrm>
            <a:off x="10972800" y="0"/>
            <a:ext cx="1219200" cy="685800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EC0DC-6071-42CE-87F8-0D60B076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>
                <a:solidFill>
                  <a:schemeClr val="bg1"/>
                </a:solidFill>
              </a:rPr>
              <a:t>6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D835D-D0EE-46E0-8568-282C1B57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57" y="1021023"/>
            <a:ext cx="5581529" cy="31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2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67D5-DC06-42A9-BB7A-887E6A70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Insights &amp; Recommendation</a:t>
            </a:r>
            <a:endParaRPr lang="en-AU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C5071-3428-4041-8998-ABFDDA044698}"/>
              </a:ext>
            </a:extLst>
          </p:cNvPr>
          <p:cNvGrpSpPr/>
          <p:nvPr/>
        </p:nvGrpSpPr>
        <p:grpSpPr>
          <a:xfrm>
            <a:off x="583656" y="1344731"/>
            <a:ext cx="11024688" cy="3149448"/>
            <a:chOff x="622567" y="1974138"/>
            <a:chExt cx="11024688" cy="3149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7AA6BD-B66C-462F-8DCD-78DB55941383}"/>
                </a:ext>
              </a:extLst>
            </p:cNvPr>
            <p:cNvSpPr/>
            <p:nvPr/>
          </p:nvSpPr>
          <p:spPr>
            <a:xfrm>
              <a:off x="6389454" y="1974138"/>
              <a:ext cx="5257800" cy="31494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94E09C-B6D5-4D2B-AF64-DE31D991878E}"/>
                </a:ext>
              </a:extLst>
            </p:cNvPr>
            <p:cNvSpPr/>
            <p:nvPr/>
          </p:nvSpPr>
          <p:spPr>
            <a:xfrm>
              <a:off x="622568" y="1974138"/>
              <a:ext cx="5257800" cy="31494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1DE0AB-7CE2-4856-A59F-1F97692DA90A}"/>
                </a:ext>
              </a:extLst>
            </p:cNvPr>
            <p:cNvSpPr txBox="1"/>
            <p:nvPr/>
          </p:nvSpPr>
          <p:spPr>
            <a:xfrm>
              <a:off x="622567" y="2114950"/>
              <a:ext cx="5257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Midage Mainstream customer deep dive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EE9551-8899-4DEB-9AF2-CF28D3E3EDBA}"/>
                </a:ext>
              </a:extLst>
            </p:cNvPr>
            <p:cNvSpPr txBox="1"/>
            <p:nvPr/>
          </p:nvSpPr>
          <p:spPr>
            <a:xfrm>
              <a:off x="877111" y="3919191"/>
              <a:ext cx="21692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Health-conscious but enjoy group settings</a:t>
              </a:r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2FEAA2-856B-494A-B6C6-43F4319AA7FD}"/>
                </a:ext>
              </a:extLst>
            </p:cNvPr>
            <p:cNvSpPr txBox="1"/>
            <p:nvPr/>
          </p:nvSpPr>
          <p:spPr>
            <a:xfrm>
              <a:off x="3555465" y="3931948"/>
              <a:ext cx="21692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Value convenience and independence</a:t>
              </a:r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A2CF1-E174-41CB-8F71-F510287A99E3}"/>
                </a:ext>
              </a:extLst>
            </p:cNvPr>
            <p:cNvSpPr txBox="1"/>
            <p:nvPr/>
          </p:nvSpPr>
          <p:spPr>
            <a:xfrm>
              <a:off x="6389455" y="2114950"/>
              <a:ext cx="5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General Recommendations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EB9A84-F3D0-4BF7-9417-0C641978E8A8}"/>
                </a:ext>
              </a:extLst>
            </p:cNvPr>
            <p:cNvSpPr txBox="1"/>
            <p:nvPr/>
          </p:nvSpPr>
          <p:spPr>
            <a:xfrm>
              <a:off x="6640745" y="3919191"/>
              <a:ext cx="2328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Marketing during Jan-Mar period</a:t>
              </a:r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4A6E83-D9E9-442F-9B80-A0932472E2F6}"/>
                </a:ext>
              </a:extLst>
            </p:cNvPr>
            <p:cNvSpPr txBox="1"/>
            <p:nvPr/>
          </p:nvSpPr>
          <p:spPr>
            <a:xfrm>
              <a:off x="9223443" y="3919191"/>
              <a:ext cx="21692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Segment-specific brand marketing and targeting</a:t>
              </a:r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4F0953D9-67CC-4D8D-9CEF-67C4A1C4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315" y="2175449"/>
            <a:ext cx="963038" cy="9630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905A428-44D8-4856-B1D2-038A165D9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9669" y="2090650"/>
            <a:ext cx="963038" cy="96303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037BE07-8677-47FC-BB27-E516AA411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4392" y="2044644"/>
            <a:ext cx="963038" cy="9630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3AB6947-BB14-4AE8-AB48-27E2DF178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7647" y="2175449"/>
            <a:ext cx="963038" cy="9630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89D517-876D-4045-A9FA-8B40300AAE2A}"/>
              </a:ext>
            </a:extLst>
          </p:cNvPr>
          <p:cNvSpPr txBox="1"/>
          <p:nvPr/>
        </p:nvSpPr>
        <p:spPr>
          <a:xfrm>
            <a:off x="900621" y="3800387"/>
            <a:ext cx="20444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More like to buy chips for gatherings rather than themselves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22FF7-00D3-4800-BE48-6F69EC1B2E55}"/>
              </a:ext>
            </a:extLst>
          </p:cNvPr>
          <p:cNvSpPr txBox="1"/>
          <p:nvPr/>
        </p:nvSpPr>
        <p:spPr>
          <a:xfrm>
            <a:off x="3578975" y="3813004"/>
            <a:ext cx="20444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Likely to pay higher price if convenient for them or they are craving it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5E57CA-9CCB-43D4-9490-2240BA8C716B}"/>
              </a:ext>
            </a:extLst>
          </p:cNvPr>
          <p:cNvSpPr txBox="1"/>
          <p:nvPr/>
        </p:nvSpPr>
        <p:spPr>
          <a:xfrm>
            <a:off x="6743698" y="3825761"/>
            <a:ext cx="20444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Taking advantage of the increase after New Year’s resolutions fall through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5DCB63-9D2A-4719-80ED-5E671AB92705}"/>
              </a:ext>
            </a:extLst>
          </p:cNvPr>
          <p:cNvSpPr txBox="1"/>
          <p:nvPr/>
        </p:nvSpPr>
        <p:spPr>
          <a:xfrm>
            <a:off x="9246953" y="3813004"/>
            <a:ext cx="20444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Placing specific brands in places frequented by a certain segment</a:t>
            </a:r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D180B-A7BA-4E88-94C5-2159E83E7486}"/>
              </a:ext>
            </a:extLst>
          </p:cNvPr>
          <p:cNvSpPr/>
          <p:nvPr/>
        </p:nvSpPr>
        <p:spPr>
          <a:xfrm>
            <a:off x="583656" y="5262664"/>
            <a:ext cx="5257800" cy="123021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4553C5-8CC1-4025-9FA4-F3331A4F434A}"/>
              </a:ext>
            </a:extLst>
          </p:cNvPr>
          <p:cNvSpPr/>
          <p:nvPr/>
        </p:nvSpPr>
        <p:spPr>
          <a:xfrm>
            <a:off x="6350543" y="5262664"/>
            <a:ext cx="5257800" cy="1230209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77C11B-FED3-4092-9920-94106888294E}"/>
              </a:ext>
            </a:extLst>
          </p:cNvPr>
          <p:cNvSpPr txBox="1"/>
          <p:nvPr/>
        </p:nvSpPr>
        <p:spPr>
          <a:xfrm>
            <a:off x="838200" y="5782574"/>
            <a:ext cx="478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Promoting chips during gathering seasons more such as Christmas &amp; Easter and placing them at the front of aisles for easy access</a:t>
            </a:r>
            <a:endParaRPr lang="en-AU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8A6AA-9D83-47B6-AF8D-E6F878B29CE6}"/>
              </a:ext>
            </a:extLst>
          </p:cNvPr>
          <p:cNvSpPr txBox="1"/>
          <p:nvPr/>
        </p:nvSpPr>
        <p:spPr>
          <a:xfrm>
            <a:off x="838200" y="5505575"/>
            <a:ext cx="4785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A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6BF13-8AC6-4AE5-BA77-CFE2983F7ECF}"/>
              </a:ext>
            </a:extLst>
          </p:cNvPr>
          <p:cNvSpPr txBox="1"/>
          <p:nvPr/>
        </p:nvSpPr>
        <p:spPr>
          <a:xfrm>
            <a:off x="6506178" y="5675331"/>
            <a:ext cx="478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chips as time approaches the mid-February/start of March and place specific brands near segment-specific areas e.g., vegetables for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midage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singles/couples.</a:t>
            </a:r>
            <a:endParaRPr lang="en-AU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1B8198-9676-4BB7-BEDB-4396B6C78AEB}"/>
              </a:ext>
            </a:extLst>
          </p:cNvPr>
          <p:cNvSpPr txBox="1"/>
          <p:nvPr/>
        </p:nvSpPr>
        <p:spPr>
          <a:xfrm>
            <a:off x="6506178" y="5398332"/>
            <a:ext cx="4785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A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B87ABF2-43A1-473B-9C0C-B4071B07B478}"/>
              </a:ext>
            </a:extLst>
          </p:cNvPr>
          <p:cNvSpPr/>
          <p:nvPr/>
        </p:nvSpPr>
        <p:spPr>
          <a:xfrm rot="10800000">
            <a:off x="2599713" y="4762107"/>
            <a:ext cx="1225685" cy="220304"/>
          </a:xfrm>
          <a:prstGeom prst="triangle">
            <a:avLst/>
          </a:prstGeom>
          <a:solidFill>
            <a:srgbClr val="FF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763D9A4E-A881-4C16-8D28-3BA8E0448606}"/>
              </a:ext>
            </a:extLst>
          </p:cNvPr>
          <p:cNvSpPr/>
          <p:nvPr/>
        </p:nvSpPr>
        <p:spPr>
          <a:xfrm rot="10800000">
            <a:off x="8366604" y="4762107"/>
            <a:ext cx="1225685" cy="220304"/>
          </a:xfrm>
          <a:prstGeom prst="triangle">
            <a:avLst/>
          </a:prstGeom>
          <a:solidFill>
            <a:srgbClr val="FF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402F48E-E05C-4FF8-A6BA-4D149949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396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F97C-AF32-42F9-A3DA-DE513992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0E11-12B6-4F57-BA67-FDA854EB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More in-depth analysis into brand of chips and packet size</a:t>
            </a:r>
          </a:p>
          <a:p>
            <a:r>
              <a:rPr lang="en-US" sz="1800" dirty="0"/>
              <a:t>Analysis into each store and breakdown of sales across different stores</a:t>
            </a:r>
          </a:p>
          <a:p>
            <a:r>
              <a:rPr lang="en-US" sz="1800" dirty="0"/>
              <a:t>Real-time data stream into dashboard rather than exporting and importing </a:t>
            </a:r>
          </a:p>
          <a:p>
            <a:pPr lvl="1"/>
            <a:r>
              <a:rPr lang="en-US" sz="1800" dirty="0"/>
              <a:t>Could use </a:t>
            </a:r>
            <a:r>
              <a:rPr lang="en-US" sz="1800" dirty="0" err="1"/>
              <a:t>Plotly</a:t>
            </a:r>
            <a:r>
              <a:rPr lang="en-US" sz="1800" dirty="0"/>
              <a:t> Dash</a:t>
            </a:r>
          </a:p>
          <a:p>
            <a:r>
              <a:rPr lang="en-US" sz="1800" dirty="0"/>
              <a:t>Forecasting future sales or revenue based on current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E2248-3ED9-4AD9-9FA3-53713B270609}"/>
              </a:ext>
            </a:extLst>
          </p:cNvPr>
          <p:cNvSpPr/>
          <p:nvPr/>
        </p:nvSpPr>
        <p:spPr>
          <a:xfrm>
            <a:off x="0" y="5729590"/>
            <a:ext cx="12192000" cy="1128409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4808-88C4-48A2-927F-A02E6C0F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539-7FD1-4DA0-8C11-416D167F2BDF}" type="slidenum">
              <a:rPr lang="en-AU" smtClean="0">
                <a:solidFill>
                  <a:schemeClr val="bg1"/>
                </a:solidFill>
              </a:rPr>
              <a:t>8</a:t>
            </a:fld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6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8F5FC1-B2AB-4F87-8C95-97FF8A7D5AB7}"/>
              </a:ext>
            </a:extLst>
          </p:cNvPr>
          <p:cNvSpPr/>
          <p:nvPr/>
        </p:nvSpPr>
        <p:spPr>
          <a:xfrm>
            <a:off x="838199" y="4754463"/>
            <a:ext cx="10791940" cy="1738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EF6B7-6D29-445D-A39F-C8219A99DB8D}"/>
              </a:ext>
            </a:extLst>
          </p:cNvPr>
          <p:cNvSpPr/>
          <p:nvPr/>
        </p:nvSpPr>
        <p:spPr>
          <a:xfrm>
            <a:off x="838199" y="1529768"/>
            <a:ext cx="10791940" cy="941928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0747-ECCF-4459-AD17-0D00283C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07" y="1731710"/>
            <a:ext cx="10515599" cy="6228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</a:rPr>
              <a:t>As part of the retail analytics team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working for the Category Manager for chips, analyse the data and provide insights into </a:t>
            </a:r>
            <a:r>
              <a:rPr lang="en-US" sz="1600" b="1" dirty="0">
                <a:solidFill>
                  <a:schemeClr val="bg1"/>
                </a:solidFill>
              </a:rPr>
              <a:t>customer segments </a:t>
            </a:r>
            <a:r>
              <a:rPr lang="en-US" sz="1600" dirty="0">
                <a:solidFill>
                  <a:schemeClr val="bg1"/>
                </a:solidFill>
              </a:rPr>
              <a:t>as well as </a:t>
            </a:r>
            <a:r>
              <a:rPr lang="en-US" sz="1600" b="1" dirty="0">
                <a:solidFill>
                  <a:schemeClr val="bg1"/>
                </a:solidFill>
              </a:rPr>
              <a:t>recommendations </a:t>
            </a:r>
            <a:r>
              <a:rPr lang="en-US" sz="1600" dirty="0">
                <a:solidFill>
                  <a:schemeClr val="bg1"/>
                </a:solidFill>
              </a:rPr>
              <a:t>going forward.</a:t>
            </a: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75382-7A0A-4D03-9C7E-14E043A2A7E3}"/>
              </a:ext>
            </a:extLst>
          </p:cNvPr>
          <p:cNvSpPr txBox="1"/>
          <p:nvPr/>
        </p:nvSpPr>
        <p:spPr>
          <a:xfrm>
            <a:off x="838198" y="1101966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28C0B2-8332-46F0-B012-D0EE9A54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C8628-1559-4564-9C3C-10BD28A80E80}"/>
              </a:ext>
            </a:extLst>
          </p:cNvPr>
          <p:cNvSpPr txBox="1"/>
          <p:nvPr/>
        </p:nvSpPr>
        <p:spPr>
          <a:xfrm>
            <a:off x="838199" y="4385131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2C792-319D-41D2-8B85-4FF1FD0F19B1}"/>
              </a:ext>
            </a:extLst>
          </p:cNvPr>
          <p:cNvSpPr txBox="1"/>
          <p:nvPr/>
        </p:nvSpPr>
        <p:spPr>
          <a:xfrm>
            <a:off x="795148" y="5846339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data into SQL to replicate industry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2366C-818D-4DD8-A6E5-04AA8C1867B1}"/>
              </a:ext>
            </a:extLst>
          </p:cNvPr>
          <p:cNvSpPr txBox="1"/>
          <p:nvPr/>
        </p:nvSpPr>
        <p:spPr>
          <a:xfrm>
            <a:off x="3348557" y="5843119"/>
            <a:ext cx="293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Clean and Transform data using Python &amp; Jupyter Notebook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1542A-FC5F-4FEC-AABA-A19C542AEA1C}"/>
              </a:ext>
            </a:extLst>
          </p:cNvPr>
          <p:cNvSpPr txBox="1"/>
          <p:nvPr/>
        </p:nvSpPr>
        <p:spPr>
          <a:xfrm>
            <a:off x="6666848" y="5843119"/>
            <a:ext cx="25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 dashboard using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perform analysis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33D7A-28C3-425C-96FD-7906D50A179E}"/>
              </a:ext>
            </a:extLst>
          </p:cNvPr>
          <p:cNvSpPr txBox="1"/>
          <p:nvPr/>
        </p:nvSpPr>
        <p:spPr>
          <a:xfrm>
            <a:off x="9577066" y="5843119"/>
            <a:ext cx="2053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Provide insights and recommendations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21511-4DBE-4785-81B3-FAAD8451E87B}"/>
              </a:ext>
            </a:extLst>
          </p:cNvPr>
          <p:cNvSpPr txBox="1"/>
          <p:nvPr/>
        </p:nvSpPr>
        <p:spPr>
          <a:xfrm>
            <a:off x="838199" y="2590387"/>
            <a:ext cx="18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D74A9B4-186B-4220-8DDB-5135F9A091A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012275"/>
          <a:ext cx="10791940" cy="105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5660">
                  <a:extLst>
                    <a:ext uri="{9D8B030D-6E8A-4147-A177-3AD203B41FA5}">
                      <a16:colId xmlns:a16="http://schemas.microsoft.com/office/drawing/2014/main" val="1452291215"/>
                    </a:ext>
                  </a:extLst>
                </a:gridCol>
                <a:gridCol w="1548412">
                  <a:extLst>
                    <a:ext uri="{9D8B030D-6E8A-4147-A177-3AD203B41FA5}">
                      <a16:colId xmlns:a16="http://schemas.microsoft.com/office/drawing/2014/main" val="1927006168"/>
                    </a:ext>
                  </a:extLst>
                </a:gridCol>
                <a:gridCol w="7067868">
                  <a:extLst>
                    <a:ext uri="{9D8B030D-6E8A-4147-A177-3AD203B41FA5}">
                      <a16:colId xmlns:a16="http://schemas.microsoft.com/office/drawing/2014/main" val="4231684845"/>
                    </a:ext>
                  </a:extLst>
                </a:gridCol>
              </a:tblGrid>
              <a:tr h="22996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  <a:endParaRPr lang="en-AU" sz="11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3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QVI_transaction_data.csv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data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loyalty card number, life stage, customer type 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2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QVI_purchase_behaviour.csv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data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index, date, store number, loyalty card number, transaction id, product number, product name, product quantity, total sales</a:t>
                      </a:r>
                      <a:endParaRPr lang="en-A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259423"/>
                  </a:ext>
                </a:extLst>
              </a:tr>
            </a:tbl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E1A72B3D-3262-4954-B06F-93CD2039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721" y="4998383"/>
            <a:ext cx="712641" cy="712641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2D903A9-02EC-411F-A6DF-A05EB60EDF35}"/>
              </a:ext>
            </a:extLst>
          </p:cNvPr>
          <p:cNvSpPr/>
          <p:nvPr/>
        </p:nvSpPr>
        <p:spPr>
          <a:xfrm rot="10800000">
            <a:off x="5679591" y="4272946"/>
            <a:ext cx="1206230" cy="240687"/>
          </a:xfrm>
          <a:prstGeom prst="triangle">
            <a:avLst/>
          </a:prstGeom>
          <a:solidFill>
            <a:srgbClr val="FF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AEFCDA6-0022-4239-8181-ADAD6D0D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9310" y="4998382"/>
            <a:ext cx="712641" cy="7126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173842B-0D68-4D16-B13B-8BC45A8EB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3027" y="4998382"/>
            <a:ext cx="712641" cy="71264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D637B64-DE83-4E38-8EF2-524836DDF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7281" y="4998382"/>
            <a:ext cx="712641" cy="7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726</Words>
  <Application>Microsoft Office PowerPoint</Application>
  <PresentationFormat>Widescreen</PresentationFormat>
  <Paragraphs>115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Quantium x Forage Data Analytics Project</vt:lpstr>
      <vt:lpstr>PowerPoint Presentation</vt:lpstr>
      <vt:lpstr>Project Summary</vt:lpstr>
      <vt:lpstr>Data Cleaning &amp; Checks</vt:lpstr>
      <vt:lpstr>Dashboard &amp; Insights</vt:lpstr>
      <vt:lpstr>Dashboard &amp; Insights: Deep Dive</vt:lpstr>
      <vt:lpstr>Impact of Insights &amp; Recommendation</vt:lpstr>
      <vt:lpstr>Improvements</vt:lpstr>
      <vt:lpstr>Project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Quantium Data Analytics Project</dc:title>
  <dc:creator>Vincent Chen</dc:creator>
  <cp:lastModifiedBy>Vincent Chen</cp:lastModifiedBy>
  <cp:revision>375</cp:revision>
  <dcterms:created xsi:type="dcterms:W3CDTF">2021-04-16T09:37:41Z</dcterms:created>
  <dcterms:modified xsi:type="dcterms:W3CDTF">2021-04-22T13:45:40Z</dcterms:modified>
</cp:coreProperties>
</file>